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77" r:id="rId3"/>
    <p:sldId id="278" r:id="rId4"/>
    <p:sldId id="267" r:id="rId5"/>
    <p:sldId id="279" r:id="rId6"/>
    <p:sldId id="281" r:id="rId7"/>
    <p:sldId id="285" r:id="rId8"/>
    <p:sldId id="272" r:id="rId9"/>
    <p:sldId id="320" r:id="rId10"/>
    <p:sldId id="307" r:id="rId11"/>
    <p:sldId id="271" r:id="rId12"/>
    <p:sldId id="260" r:id="rId13"/>
    <p:sldId id="261" r:id="rId14"/>
    <p:sldId id="289" r:id="rId15"/>
    <p:sldId id="293" r:id="rId16"/>
    <p:sldId id="265" r:id="rId17"/>
    <p:sldId id="296" r:id="rId18"/>
    <p:sldId id="312" r:id="rId19"/>
    <p:sldId id="313" r:id="rId20"/>
    <p:sldId id="314" r:id="rId21"/>
    <p:sldId id="315" r:id="rId22"/>
    <p:sldId id="316" r:id="rId23"/>
    <p:sldId id="317" r:id="rId24"/>
    <p:sldId id="318" r:id="rId25"/>
    <p:sldId id="308" r:id="rId26"/>
    <p:sldId id="309" r:id="rId27"/>
    <p:sldId id="310" r:id="rId28"/>
    <p:sldId id="311" r:id="rId29"/>
    <p:sldId id="294" r:id="rId30"/>
    <p:sldId id="262" r:id="rId31"/>
    <p:sldId id="297" r:id="rId32"/>
    <p:sldId id="295" r:id="rId33"/>
    <p:sldId id="263" r:id="rId34"/>
    <p:sldId id="298" r:id="rId35"/>
    <p:sldId id="319" r:id="rId36"/>
    <p:sldId id="275" r:id="rId37"/>
    <p:sldId id="276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66"/>
    <p:restoredTop sz="94688"/>
  </p:normalViewPr>
  <p:slideViewPr>
    <p:cSldViewPr snapToGrid="0" snapToObjects="1">
      <p:cViewPr varScale="1">
        <p:scale>
          <a:sx n="96" d="100"/>
          <a:sy n="96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65" d="100"/>
        <a:sy n="16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E6CDCA-62F5-8E4A-83CA-9E665E5B4962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495A10-029F-554F-A7BB-57B7A68E4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55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95A10-029F-554F-A7BB-57B7A68E4E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88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Didn’t talk about users, won’t be covering personalization for now.</a:t>
            </a:r>
          </a:p>
          <a:p>
            <a:r>
              <a:rPr lang="en-US" dirty="0" smtClean="0"/>
              <a:t>Will frequently use the term conversion as an example. But</a:t>
            </a:r>
            <a:r>
              <a:rPr lang="en-US" baseline="0" dirty="0" smtClean="0"/>
              <a:t> replaceable with other criteria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A3C899-2030-E948-AFD5-263046A4F24C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2436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95A10-029F-554F-A7BB-57B7A68E4E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58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DBCF897-2222-7549-A9CB-7618595AC3D4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8F6D7-9A45-F84F-A409-7082D334AE11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0FEC61-2AC2-994D-8F05-F6C580C5BD13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7E4E5-5D15-7444-B808-36179BF532D8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0A5CA37-DB01-FB45-9D84-AA7C0DB1E3BE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A6FCC-2277-3947-B286-CDAA2433A5E9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5A613-E3CF-C048-9464-C24B2B71B899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4CA3A-97BE-764B-BE6A-F50FE93B8D18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F4C08-DF17-2746-856B-2138421E1C78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5DC82B9-9097-3B41-B4F5-9B5F22B41805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77C6-058E-A14A-A7DF-82B6659B4749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A50C76-16E5-8347-AB1A-E75129505B1C}" type="datetime1">
              <a:rPr lang="en-US" smtClean="0"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400" dirty="0"/>
              <a:t>On Application of Learning to Rank </a:t>
            </a: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for E-Commerce Search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2128204" y="3403585"/>
            <a:ext cx="746492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Shubhra Kanti Karmaker Santu (UIUC)</a:t>
            </a:r>
          </a:p>
          <a:p>
            <a:pPr algn="ctr"/>
            <a:r>
              <a:rPr lang="en-US" sz="3600" dirty="0" err="1" smtClean="0">
                <a:solidFill>
                  <a:schemeClr val="bg1"/>
                </a:solidFill>
              </a:rPr>
              <a:t>Parikshit</a:t>
            </a:r>
            <a:r>
              <a:rPr lang="en-US" sz="3600" dirty="0" smtClean="0">
                <a:solidFill>
                  <a:schemeClr val="bg1"/>
                </a:solidFill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</a:rPr>
              <a:t>Sondhi</a:t>
            </a:r>
            <a:r>
              <a:rPr lang="en-US" sz="3600" dirty="0" smtClean="0">
                <a:solidFill>
                  <a:schemeClr val="bg1"/>
                </a:solidFill>
              </a:rPr>
              <a:t> (</a:t>
            </a:r>
            <a:r>
              <a:rPr lang="en-US" sz="3600" dirty="0" err="1" smtClean="0">
                <a:solidFill>
                  <a:schemeClr val="bg1"/>
                </a:solidFill>
              </a:rPr>
              <a:t>WalmartLabs</a:t>
            </a:r>
            <a:r>
              <a:rPr lang="en-US" sz="3600" dirty="0" smtClean="0">
                <a:solidFill>
                  <a:schemeClr val="bg1"/>
                </a:solidFill>
              </a:rPr>
              <a:t>)</a:t>
            </a:r>
          </a:p>
          <a:p>
            <a:pPr algn="ctr"/>
            <a:r>
              <a:rPr lang="en-US" sz="3600" dirty="0" err="1" smtClean="0">
                <a:solidFill>
                  <a:schemeClr val="bg1"/>
                </a:solidFill>
              </a:rPr>
              <a:t>ChengXiang</a:t>
            </a:r>
            <a:r>
              <a:rPr lang="en-US" sz="3600" dirty="0" smtClean="0">
                <a:solidFill>
                  <a:schemeClr val="bg1"/>
                </a:solidFill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</a:rPr>
              <a:t>Zhai</a:t>
            </a:r>
            <a:r>
              <a:rPr lang="en-US" sz="3600" dirty="0" smtClean="0">
                <a:solidFill>
                  <a:schemeClr val="bg1"/>
                </a:solidFill>
              </a:rPr>
              <a:t> (UIUC)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29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 I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67150" y="3115222"/>
            <a:ext cx="70577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00B050"/>
                </a:solidFill>
              </a:rPr>
              <a:t>Which LETOR method is the best ? </a:t>
            </a:r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83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Design:</a:t>
            </a:r>
            <a:br>
              <a:rPr lang="en-US" dirty="0" smtClean="0"/>
            </a:br>
            <a:r>
              <a:rPr lang="en-US" dirty="0" smtClean="0"/>
              <a:t>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907175"/>
            <a:ext cx="11029615" cy="4206241"/>
          </a:xfrm>
        </p:spPr>
        <p:txBody>
          <a:bodyPr>
            <a:noAutofit/>
          </a:bodyPr>
          <a:lstStyle/>
          <a:p>
            <a:r>
              <a:rPr lang="en-US" b="1" dirty="0"/>
              <a:t>2.8K</a:t>
            </a:r>
            <a:r>
              <a:rPr lang="en-US" dirty="0"/>
              <a:t> randomly selected product search queries </a:t>
            </a:r>
            <a:r>
              <a:rPr lang="en-US" dirty="0" smtClean="0"/>
              <a:t>from </a:t>
            </a:r>
            <a:r>
              <a:rPr lang="en-US" b="1" dirty="0" err="1" smtClean="0"/>
              <a:t>Walmart.com</a:t>
            </a:r>
            <a:endParaRPr lang="en-US" b="1" dirty="0" smtClean="0"/>
          </a:p>
          <a:p>
            <a:r>
              <a:rPr lang="en-US" dirty="0" smtClean="0"/>
              <a:t>Catalog </a:t>
            </a:r>
            <a:r>
              <a:rPr lang="en-US" dirty="0"/>
              <a:t>of 5M product/documents </a:t>
            </a:r>
          </a:p>
          <a:p>
            <a:r>
              <a:rPr lang="en-US" dirty="0"/>
              <a:t>120 products </a:t>
            </a:r>
            <a:r>
              <a:rPr lang="en-US" dirty="0" smtClean="0"/>
              <a:t>per query using BM25F</a:t>
            </a:r>
          </a:p>
          <a:p>
            <a:r>
              <a:rPr lang="en-US" dirty="0"/>
              <a:t>For each </a:t>
            </a:r>
            <a:r>
              <a:rPr lang="en-US" dirty="0" smtClean="0"/>
              <a:t>(</a:t>
            </a:r>
            <a:r>
              <a:rPr lang="en-US" dirty="0"/>
              <a:t>q, d </a:t>
            </a:r>
            <a:r>
              <a:rPr lang="en-US" dirty="0" smtClean="0"/>
              <a:t>), computed</a:t>
            </a:r>
            <a:endParaRPr lang="en-US" dirty="0"/>
          </a:p>
          <a:p>
            <a:pPr lvl="1"/>
            <a:r>
              <a:rPr lang="en-US" sz="2000" dirty="0" smtClean="0"/>
              <a:t>clicks </a:t>
            </a:r>
            <a:r>
              <a:rPr lang="en-US" sz="2000" dirty="0"/>
              <a:t>(clicks(</a:t>
            </a:r>
            <a:r>
              <a:rPr lang="en-US" sz="2000" dirty="0" err="1"/>
              <a:t>q,d</a:t>
            </a:r>
            <a:r>
              <a:rPr lang="en-US" sz="2000" dirty="0" smtClean="0"/>
              <a:t>))</a:t>
            </a:r>
          </a:p>
          <a:p>
            <a:pPr lvl="1"/>
            <a:r>
              <a:rPr lang="en-US" sz="2000" dirty="0" smtClean="0"/>
              <a:t>add-to-carts(</a:t>
            </a:r>
            <a:r>
              <a:rPr lang="en-US" sz="2000" dirty="0" err="1" smtClean="0"/>
              <a:t>atc</a:t>
            </a:r>
            <a:r>
              <a:rPr lang="en-US" sz="2000" dirty="0" smtClean="0"/>
              <a:t>(</a:t>
            </a:r>
            <a:r>
              <a:rPr lang="en-US" sz="2000" dirty="0" err="1" smtClean="0"/>
              <a:t>q,d</a:t>
            </a:r>
            <a:r>
              <a:rPr lang="en-US" sz="2000" dirty="0" smtClean="0"/>
              <a:t>))</a:t>
            </a:r>
          </a:p>
          <a:p>
            <a:pPr lvl="1"/>
            <a:r>
              <a:rPr lang="en-US" sz="2000" dirty="0" smtClean="0"/>
              <a:t>orders(orders(</a:t>
            </a:r>
            <a:r>
              <a:rPr lang="en-US" sz="2000" dirty="0" err="1" smtClean="0"/>
              <a:t>q,d</a:t>
            </a:r>
            <a:r>
              <a:rPr lang="en-US" sz="2000" dirty="0" smtClean="0"/>
              <a:t>))</a:t>
            </a:r>
            <a:endParaRPr lang="en-US" sz="2000" dirty="0"/>
          </a:p>
          <a:p>
            <a:pPr lvl="1"/>
            <a:r>
              <a:rPr lang="en-US" sz="2000" dirty="0" smtClean="0"/>
              <a:t>revenue(rev(</a:t>
            </a:r>
            <a:r>
              <a:rPr lang="en-US" sz="2000" dirty="0" err="1" smtClean="0"/>
              <a:t>q,d</a:t>
            </a:r>
            <a:r>
              <a:rPr lang="en-US" sz="2000" dirty="0" smtClean="0"/>
              <a:t>))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774977"/>
            <a:ext cx="4759977" cy="375645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033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LETOR Approaches for evaluation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7666328"/>
              </p:ext>
            </p:extLst>
          </p:nvPr>
        </p:nvGraphicFramePr>
        <p:xfrm>
          <a:off x="623889" y="1910512"/>
          <a:ext cx="1102995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4975"/>
                <a:gridCol w="551497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effectLst/>
                        </a:rPr>
                        <a:t>Methods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effectLst/>
                        </a:rPr>
                        <a:t>Short Form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effectLst/>
                          <a:latin typeface="LinLibertineT" charset="0"/>
                        </a:rPr>
                        <a:t>RankNet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effectLst/>
                          <a:latin typeface="LinLibertineT" charset="0"/>
                        </a:rPr>
                        <a:t>RNet</a:t>
                      </a:r>
                      <a:r>
                        <a:rPr lang="en-US" sz="2000" dirty="0">
                          <a:effectLst/>
                          <a:latin typeface="LinLibertineT" charset="0"/>
                        </a:rPr>
                        <a:t> 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effectLst/>
                          <a:latin typeface="LinLibertineT" charset="0"/>
                        </a:rPr>
                        <a:t>RankBoost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effectLst/>
                          <a:latin typeface="LinLibertineT" charset="0"/>
                        </a:rPr>
                        <a:t>RBoost </a:t>
                      </a:r>
                      <a:endParaRPr lang="en-US" sz="200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sz="2000" dirty="0" err="1" smtClean="0">
                          <a:effectLst/>
                          <a:latin typeface="LinLibertineT" charset="0"/>
                        </a:rPr>
                        <a:t>AdaRank</a:t>
                      </a:r>
                      <a:endParaRPr lang="pt-BR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effectLst/>
                          <a:latin typeface="LinLibertineT" charset="0"/>
                        </a:rPr>
                        <a:t>ARank </a:t>
                      </a:r>
                      <a:endParaRPr lang="en-US" sz="200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LinLibertineT" charset="0"/>
                        </a:rPr>
                        <a:t>Random </a:t>
                      </a:r>
                      <a:r>
                        <a:rPr lang="en-US" sz="2000" dirty="0" smtClean="0">
                          <a:effectLst/>
                          <a:latin typeface="LinLibertineT" charset="0"/>
                        </a:rPr>
                        <a:t>Forest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effectLst/>
                          <a:latin typeface="LinLibertineT" charset="0"/>
                        </a:rPr>
                        <a:t>RF </a:t>
                      </a:r>
                      <a:endParaRPr lang="en-US" sz="200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effectLst/>
                          <a:latin typeface="LinLibertineT" charset="0"/>
                        </a:rPr>
                        <a:t>LambdaMART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effectLst/>
                          <a:latin typeface="LinLibertineT" charset="0"/>
                        </a:rPr>
                        <a:t>LMART </a:t>
                      </a:r>
                      <a:endParaRPr lang="en-US" sz="200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LinLibertineT" charset="0"/>
                        </a:rPr>
                        <a:t>Logistic Regression (L1 regularized) 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2000" dirty="0">
                          <a:effectLst/>
                          <a:latin typeface="LinLibertineT" charset="0"/>
                        </a:rPr>
                        <a:t>L1LR </a:t>
                      </a:r>
                      <a:endParaRPr lang="fr-FR" sz="2000" dirty="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LinLibertineT" charset="0"/>
                        </a:rPr>
                        <a:t>Logistic Regression (L2 regularized</a:t>
                      </a:r>
                      <a:r>
                        <a:rPr lang="en-US" sz="2000" dirty="0" smtClean="0">
                          <a:effectLst/>
                          <a:latin typeface="LinLibertineT" charset="0"/>
                        </a:rPr>
                        <a:t>)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cs-CZ" sz="2000">
                          <a:effectLst/>
                          <a:latin typeface="LinLibertineT" charset="0"/>
                        </a:rPr>
                        <a:t>L2LR </a:t>
                      </a:r>
                      <a:endParaRPr lang="cs-CZ" sz="200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LinLibertineT" charset="0"/>
                        </a:rPr>
                        <a:t>SVM </a:t>
                      </a:r>
                      <a:r>
                        <a:rPr lang="en-US" sz="2000" dirty="0" smtClean="0">
                          <a:effectLst/>
                          <a:latin typeface="LinLibertineT" charset="0"/>
                        </a:rPr>
                        <a:t>Classifier </a:t>
                      </a:r>
                      <a:r>
                        <a:rPr lang="en-US" sz="2000" dirty="0">
                          <a:effectLst/>
                          <a:latin typeface="LinLibertineT" charset="0"/>
                        </a:rPr>
                        <a:t>(L1 regularized, L2 Loss</a:t>
                      </a:r>
                      <a:r>
                        <a:rPr lang="en-US" sz="2000" dirty="0" smtClean="0">
                          <a:effectLst/>
                          <a:latin typeface="LinLibertineT" charset="0"/>
                        </a:rPr>
                        <a:t>)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effectLst/>
                          <a:latin typeface="LinLibertineT" charset="0"/>
                        </a:rPr>
                        <a:t>L1L2SVMC </a:t>
                      </a:r>
                      <a:endParaRPr lang="en-US" sz="200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LinLibertineT" charset="0"/>
                        </a:rPr>
                        <a:t>SVM </a:t>
                      </a:r>
                      <a:r>
                        <a:rPr lang="en-US" sz="2000" dirty="0" smtClean="0">
                          <a:effectLst/>
                          <a:latin typeface="LinLibertineT" charset="0"/>
                        </a:rPr>
                        <a:t>Classifier </a:t>
                      </a:r>
                      <a:r>
                        <a:rPr lang="en-US" sz="2000" dirty="0">
                          <a:effectLst/>
                          <a:latin typeface="LinLibertineT" charset="0"/>
                        </a:rPr>
                        <a:t>(L2 regularized, L1 Loss</a:t>
                      </a:r>
                      <a:r>
                        <a:rPr lang="en-US" sz="2000" dirty="0" smtClean="0">
                          <a:effectLst/>
                          <a:latin typeface="LinLibertineT" charset="0"/>
                        </a:rPr>
                        <a:t>)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effectLst/>
                          <a:latin typeface="LinLibertineT" charset="0"/>
                        </a:rPr>
                        <a:t>L2L1SVMC </a:t>
                      </a:r>
                      <a:endParaRPr lang="en-US" sz="200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LinLibertineT" charset="0"/>
                        </a:rPr>
                        <a:t>SVM </a:t>
                      </a:r>
                      <a:r>
                        <a:rPr lang="en-US" sz="2000" dirty="0" err="1">
                          <a:effectLst/>
                          <a:latin typeface="LinLibertineT" charset="0"/>
                        </a:rPr>
                        <a:t>Regressor</a:t>
                      </a:r>
                      <a:r>
                        <a:rPr lang="en-US" sz="2000" dirty="0">
                          <a:effectLst/>
                          <a:latin typeface="LinLibertineT" charset="0"/>
                        </a:rPr>
                        <a:t> (L2 regularized, L2 Loss</a:t>
                      </a:r>
                      <a:r>
                        <a:rPr lang="en-US" sz="2000" dirty="0" smtClean="0">
                          <a:effectLst/>
                          <a:latin typeface="LinLibertineT" charset="0"/>
                        </a:rPr>
                        <a:t>)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effectLst/>
                          <a:latin typeface="LinLibertineT" charset="0"/>
                        </a:rPr>
                        <a:t>L2L2SVMR </a:t>
                      </a:r>
                      <a:endParaRPr lang="en-US" sz="2000">
                        <a:effectLst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LinLibertineT" charset="0"/>
                        </a:rPr>
                        <a:t>SVM </a:t>
                      </a:r>
                      <a:r>
                        <a:rPr lang="en-US" sz="2000" dirty="0" err="1">
                          <a:effectLst/>
                          <a:latin typeface="LinLibertineT" charset="0"/>
                        </a:rPr>
                        <a:t>Regressor</a:t>
                      </a:r>
                      <a:r>
                        <a:rPr lang="en-US" sz="2000" dirty="0">
                          <a:effectLst/>
                          <a:latin typeface="LinLibertineT" charset="0"/>
                        </a:rPr>
                        <a:t> (L2 regularized, L1 Loss</a:t>
                      </a:r>
                      <a:r>
                        <a:rPr lang="en-US" sz="2000" dirty="0" smtClean="0">
                          <a:effectLst/>
                          <a:latin typeface="LinLibertineT" charset="0"/>
                        </a:rPr>
                        <a:t>)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LinLibertineT" charset="0"/>
                        </a:rPr>
                        <a:t>L2L1SVMR </a:t>
                      </a:r>
                      <a:endParaRPr lang="en-US" sz="2000" dirty="0">
                        <a:effectLst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974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BENCHMARK STUDY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088" y="1981194"/>
            <a:ext cx="8371052" cy="3816554"/>
          </a:xfrm>
        </p:spPr>
      </p:pic>
      <p:sp>
        <p:nvSpPr>
          <p:cNvPr id="3" name="TextBox 2"/>
          <p:cNvSpPr txBox="1"/>
          <p:nvPr/>
        </p:nvSpPr>
        <p:spPr>
          <a:xfrm>
            <a:off x="3984172" y="5878320"/>
            <a:ext cx="3669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All results report 5 FCV NDCG@10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843088" y="3784021"/>
            <a:ext cx="8371052" cy="291589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010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 </a:t>
            </a:r>
            <a:r>
              <a:rPr lang="en-US" dirty="0" smtClean="0"/>
              <a:t>message 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81192" y="3049908"/>
            <a:ext cx="111884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b="1" dirty="0" err="1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LambdaMART</a:t>
            </a:r>
            <a:r>
              <a:rPr lang="en-US" sz="24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seems to </a:t>
            </a:r>
            <a:r>
              <a:rPr lang="en-US" sz="24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be the best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Click rate is the easiest signal to predict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Add-to-cart seems to be the hardest</a:t>
            </a:r>
            <a:endParaRPr lang="en-US" sz="2400" b="1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87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 2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425" y="1838446"/>
            <a:ext cx="1353773" cy="5697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574" y="1953914"/>
            <a:ext cx="1924578" cy="7698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712" y="2596699"/>
            <a:ext cx="1286486" cy="13005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031" y="2804026"/>
            <a:ext cx="1009664" cy="100966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79375" y="4225565"/>
            <a:ext cx="746749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</a:rPr>
              <a:t> What’s the best way to exploit the </a:t>
            </a:r>
            <a:endParaRPr lang="en-US" sz="3200" b="1" dirty="0" smtClean="0">
              <a:solidFill>
                <a:srgbClr val="00B050"/>
              </a:solidFill>
            </a:endParaRPr>
          </a:p>
          <a:p>
            <a:pPr algn="ctr"/>
            <a:r>
              <a:rPr lang="en-US" sz="3200" b="1" dirty="0" smtClean="0">
                <a:solidFill>
                  <a:srgbClr val="00B050"/>
                </a:solidFill>
              </a:rPr>
              <a:t>multiple </a:t>
            </a:r>
            <a:r>
              <a:rPr lang="en-US" sz="3200" b="1" dirty="0">
                <a:solidFill>
                  <a:srgbClr val="00B050"/>
                </a:solidFill>
              </a:rPr>
              <a:t>feedback </a:t>
            </a:r>
            <a:r>
              <a:rPr lang="en-US" sz="3200" b="1" dirty="0" smtClean="0">
                <a:solidFill>
                  <a:srgbClr val="00B050"/>
                </a:solidFill>
              </a:rPr>
              <a:t>signals / objectives? </a:t>
            </a:r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909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Objective Learning Experiments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2724184"/>
            <a:ext cx="5081588" cy="216814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445" y="2724184"/>
            <a:ext cx="6001513" cy="216814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6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 </a:t>
            </a:r>
            <a:r>
              <a:rPr lang="en-US" dirty="0" smtClean="0"/>
              <a:t>message 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60461" y="3049908"/>
            <a:ext cx="96470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1. Order </a:t>
            </a:r>
            <a:r>
              <a:rPr lang="en-US" sz="24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rate is the most robust training objective</a:t>
            </a:r>
          </a:p>
          <a:p>
            <a:r>
              <a:rPr lang="en-US" sz="24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2. Click rate is also very robust</a:t>
            </a:r>
          </a:p>
          <a:p>
            <a:r>
              <a:rPr lang="en-US" sz="24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3. Use click rate when sufficient order rate data is not available</a:t>
            </a:r>
          </a:p>
          <a:p>
            <a:r>
              <a:rPr lang="en-US" sz="24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4. Use order rate once it is available in a significant amount</a:t>
            </a:r>
          </a:p>
          <a:p>
            <a:endParaRPr lang="en-US" sz="2400" b="1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562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 3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5780" y="2775587"/>
            <a:ext cx="98943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00B050"/>
                </a:solidFill>
              </a:rPr>
              <a:t> </a:t>
            </a:r>
          </a:p>
          <a:p>
            <a:pPr algn="ctr"/>
            <a:r>
              <a:rPr lang="en-US" sz="3200" b="1" dirty="0" smtClean="0">
                <a:solidFill>
                  <a:srgbClr val="00B050"/>
                </a:solidFill>
              </a:rPr>
              <a:t>Can we use Crowd-sourcing to generate relevance </a:t>
            </a:r>
          </a:p>
          <a:p>
            <a:pPr algn="ctr"/>
            <a:r>
              <a:rPr lang="en-US" sz="3200" b="1" dirty="0" smtClean="0">
                <a:solidFill>
                  <a:srgbClr val="00B050"/>
                </a:solidFill>
              </a:rPr>
              <a:t>judgments </a:t>
            </a:r>
            <a:r>
              <a:rPr lang="en-US" sz="3200" b="1" dirty="0">
                <a:solidFill>
                  <a:srgbClr val="00B050"/>
                </a:solidFill>
              </a:rPr>
              <a:t>for E-Com search </a:t>
            </a:r>
            <a:r>
              <a:rPr lang="en-US" sz="3200" b="1" dirty="0" smtClean="0">
                <a:solidFill>
                  <a:srgbClr val="00B050"/>
                </a:solidFill>
              </a:rPr>
              <a:t>?</a:t>
            </a:r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705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Reliability of crowd judgement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957" y="1981201"/>
            <a:ext cx="6231731" cy="3684000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40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E-Commerce (ECOM)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46435"/>
          </a:xfrm>
        </p:spPr>
        <p:txBody>
          <a:bodyPr/>
          <a:lstStyle/>
          <a:p>
            <a:r>
              <a:rPr lang="en-US" dirty="0" smtClean="0"/>
              <a:t>Online shopping is very popular</a:t>
            </a:r>
          </a:p>
          <a:p>
            <a:r>
              <a:rPr lang="en-US" dirty="0" smtClean="0"/>
              <a:t>Many E-commerce websites</a:t>
            </a:r>
          </a:p>
          <a:p>
            <a:pPr lvl="1"/>
            <a:r>
              <a:rPr lang="en-US" dirty="0" smtClean="0"/>
              <a:t>Walmart</a:t>
            </a:r>
          </a:p>
          <a:p>
            <a:pPr lvl="1"/>
            <a:r>
              <a:rPr lang="en-US" dirty="0"/>
              <a:t>Amazon</a:t>
            </a:r>
            <a:endParaRPr lang="en-US" dirty="0" smtClean="0"/>
          </a:p>
          <a:p>
            <a:pPr lvl="1"/>
            <a:r>
              <a:rPr lang="en-US" dirty="0" err="1" smtClean="0"/>
              <a:t>Ebay</a:t>
            </a:r>
            <a:r>
              <a:rPr lang="en-US" dirty="0" smtClean="0"/>
              <a:t> </a:t>
            </a:r>
            <a:r>
              <a:rPr lang="en-US" dirty="0" err="1" smtClean="0"/>
              <a:t>etc</a:t>
            </a:r>
            <a:endParaRPr lang="en-US" dirty="0"/>
          </a:p>
          <a:p>
            <a:r>
              <a:rPr lang="en-US" dirty="0" smtClean="0"/>
              <a:t>Search quality is Critical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814" y="2465184"/>
            <a:ext cx="6628719" cy="367435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5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 with crowdsourcing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1" y="1949740"/>
            <a:ext cx="11162317" cy="490825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79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 with crowdsourcing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63" y="1946366"/>
            <a:ext cx="11325497" cy="491163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77265" y="3681844"/>
            <a:ext cx="6861193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Arial"/>
              </a:rPr>
              <a:t>Human raters will rate them equally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1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 with crowdsourcing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144569"/>
            <a:ext cx="9144000" cy="410239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37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752" y="674118"/>
            <a:ext cx="11029616" cy="1013800"/>
          </a:xfrm>
        </p:spPr>
        <p:txBody>
          <a:bodyPr/>
          <a:lstStyle/>
          <a:p>
            <a:r>
              <a:rPr lang="en-US" dirty="0"/>
              <a:t>The problem with crowdsourcing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432560" y="1823493"/>
            <a:ext cx="9144000" cy="4102390"/>
            <a:chOff x="0" y="2043896"/>
            <a:chExt cx="9144000" cy="410239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043896"/>
              <a:ext cx="9144000" cy="4102390"/>
            </a:xfrm>
            <a:prstGeom prst="rect">
              <a:avLst/>
            </a:prstGeom>
          </p:spPr>
        </p:pic>
        <p:sp>
          <p:nvSpPr>
            <p:cNvPr id="4" name="Rounded Rectangle 3"/>
            <p:cNvSpPr/>
            <p:nvPr/>
          </p:nvSpPr>
          <p:spPr>
            <a:xfrm>
              <a:off x="6175074" y="3270233"/>
              <a:ext cx="1065675" cy="218989"/>
            </a:xfrm>
            <a:prstGeom prst="roundRect">
              <a:avLst/>
            </a:prstGeom>
            <a:noFill/>
            <a:ln w="127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5422381" y="3802214"/>
              <a:ext cx="2913239" cy="218989"/>
            </a:xfrm>
            <a:prstGeom prst="roundRect">
              <a:avLst/>
            </a:prstGeom>
            <a:noFill/>
            <a:ln w="127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531850" y="4071408"/>
              <a:ext cx="1176044" cy="218989"/>
            </a:xfrm>
            <a:prstGeom prst="roundRect">
              <a:avLst/>
            </a:prstGeom>
            <a:noFill/>
            <a:ln w="127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7175056" y="4605173"/>
              <a:ext cx="1511744" cy="218989"/>
            </a:xfrm>
            <a:prstGeom prst="roundRect">
              <a:avLst/>
            </a:prstGeom>
            <a:noFill/>
            <a:ln w="127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759042" y="5408132"/>
              <a:ext cx="2305646" cy="218989"/>
            </a:xfrm>
            <a:prstGeom prst="roundRect">
              <a:avLst/>
            </a:prstGeom>
            <a:noFill/>
            <a:ln w="127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432561" y="5908094"/>
            <a:ext cx="91439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Arial"/>
              </a:rPr>
              <a:t>Purchase factors: </a:t>
            </a:r>
          </a:p>
          <a:p>
            <a:pPr algn="ctr"/>
            <a:r>
              <a:rPr lang="en-US" sz="2200" i="1" dirty="0">
                <a:solidFill>
                  <a:srgbClr val="000090"/>
                </a:solidFill>
                <a:latin typeface="Arial"/>
              </a:rPr>
              <a:t>size, performance, display quality, battery life, price, reviews, ratings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162407" y="2317726"/>
            <a:ext cx="875895" cy="218989"/>
          </a:xfrm>
          <a:prstGeom prst="roundRect">
            <a:avLst/>
          </a:prstGeom>
          <a:noFill/>
          <a:ln w="127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191603" y="4901795"/>
            <a:ext cx="1602571" cy="218989"/>
          </a:xfrm>
          <a:prstGeom prst="roundRect">
            <a:avLst/>
          </a:prstGeom>
          <a:noFill/>
          <a:ln w="127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15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 </a:t>
            </a:r>
            <a:r>
              <a:rPr lang="en-US" dirty="0" smtClean="0"/>
              <a:t>message 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49788" y="2775587"/>
            <a:ext cx="866634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</a:t>
            </a:r>
          </a:p>
          <a:p>
            <a:pPr algn="ctr"/>
            <a:r>
              <a:rPr lang="en-US" sz="32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Crowd-sourcing mostly generate unreliable </a:t>
            </a:r>
          </a:p>
          <a:p>
            <a:pPr algn="ctr"/>
            <a:r>
              <a:rPr lang="en-US" sz="32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judgments </a:t>
            </a:r>
            <a:r>
              <a:rPr lang="en-US" sz="32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for E-Com search </a:t>
            </a:r>
          </a:p>
          <a:p>
            <a:pPr algn="ctr"/>
            <a:endParaRPr lang="en-US" sz="3200" b="1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101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56320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Query Features:</a:t>
            </a:r>
          </a:p>
          <a:p>
            <a:pPr lvl="1"/>
            <a:r>
              <a:rPr lang="en-US" dirty="0"/>
              <a:t>Category, Department, Traffic Class, Product Type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Product Features: </a:t>
            </a:r>
          </a:p>
          <a:p>
            <a:pPr lvl="1"/>
            <a:r>
              <a:rPr lang="en-US" dirty="0" smtClean="0"/>
              <a:t>Overall </a:t>
            </a:r>
            <a:r>
              <a:rPr lang="en-US" dirty="0"/>
              <a:t>product </a:t>
            </a:r>
            <a:r>
              <a:rPr lang="en-US" dirty="0" smtClean="0"/>
              <a:t>sales, Rating, number </a:t>
            </a:r>
            <a:r>
              <a:rPr lang="en-US" dirty="0"/>
              <a:t>of </a:t>
            </a:r>
            <a:r>
              <a:rPr lang="en-US" dirty="0" smtClean="0"/>
              <a:t>reviews, expected demand, Brand, price etc.</a:t>
            </a:r>
            <a:endParaRPr lang="en-US" dirty="0"/>
          </a:p>
          <a:p>
            <a:r>
              <a:rPr lang="en-US" dirty="0" smtClean="0"/>
              <a:t>Query Product features:</a:t>
            </a:r>
          </a:p>
          <a:p>
            <a:pPr lvl="1"/>
            <a:r>
              <a:rPr lang="en-US" dirty="0"/>
              <a:t>Text </a:t>
            </a:r>
            <a:r>
              <a:rPr lang="en-US" dirty="0" smtClean="0"/>
              <a:t>match: query </a:t>
            </a:r>
            <a:r>
              <a:rPr lang="en-US" dirty="0"/>
              <a:t>- product BM25F score</a:t>
            </a:r>
            <a:endParaRPr lang="en-US" dirty="0" smtClean="0"/>
          </a:p>
          <a:p>
            <a:pPr lvl="1"/>
            <a:r>
              <a:rPr lang="en-US" dirty="0" smtClean="0"/>
              <a:t>Query-Document </a:t>
            </a:r>
            <a:r>
              <a:rPr lang="en-US" dirty="0"/>
              <a:t>attribute </a:t>
            </a:r>
            <a:r>
              <a:rPr lang="en-US" dirty="0" smtClean="0"/>
              <a:t>match:  </a:t>
            </a:r>
            <a:r>
              <a:rPr lang="en-US" dirty="0" smtClean="0">
                <a:solidFill>
                  <a:srgbClr val="FF0000"/>
                </a:solidFill>
              </a:rPr>
              <a:t>Is there a color attribute in both the query and the product?</a:t>
            </a:r>
          </a:p>
          <a:p>
            <a:pPr lvl="1"/>
            <a:r>
              <a:rPr lang="en-US" dirty="0" smtClean="0"/>
              <a:t>Query-Document </a:t>
            </a:r>
            <a:r>
              <a:rPr lang="en-US" dirty="0"/>
              <a:t>attribute value </a:t>
            </a:r>
            <a:r>
              <a:rPr lang="en-US" dirty="0" smtClean="0"/>
              <a:t>match:  </a:t>
            </a:r>
            <a:r>
              <a:rPr lang="en-US" dirty="0" smtClean="0">
                <a:solidFill>
                  <a:srgbClr val="FF0000"/>
                </a:solidFill>
              </a:rPr>
              <a:t>Does the </a:t>
            </a:r>
            <a:r>
              <a:rPr lang="en-US" dirty="0">
                <a:solidFill>
                  <a:srgbClr val="FF0000"/>
                </a:solidFill>
              </a:rPr>
              <a:t>color attribute </a:t>
            </a:r>
            <a:r>
              <a:rPr lang="en-US" dirty="0" smtClean="0">
                <a:solidFill>
                  <a:srgbClr val="FF0000"/>
                </a:solidFill>
              </a:rPr>
              <a:t>for both query and produce match?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970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attribute to feature construction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872" y="1972218"/>
            <a:ext cx="7781335" cy="4727371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0012680" y="2468880"/>
            <a:ext cx="1717765" cy="8490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 Specific Features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0112830" y="3757381"/>
            <a:ext cx="1717765" cy="8490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DocumentSpecific</a:t>
            </a:r>
            <a:r>
              <a:rPr lang="en-US" dirty="0" smtClean="0"/>
              <a:t> Features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83591" y="5516512"/>
            <a:ext cx="1742808" cy="11830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Query-Document Matching  </a:t>
            </a:r>
            <a:r>
              <a:rPr lang="en-US" dirty="0" smtClean="0"/>
              <a:t>Features</a:t>
            </a:r>
            <a:endParaRPr lang="en-US" dirty="0"/>
          </a:p>
        </p:txBody>
      </p:sp>
      <p:cxnSp>
        <p:nvCxnSpPr>
          <p:cNvPr id="8" name="Straight Arrow Connector 7"/>
          <p:cNvCxnSpPr>
            <a:stCxn id="3" idx="2"/>
          </p:cNvCxnSpPr>
          <p:nvPr/>
        </p:nvCxnSpPr>
        <p:spPr>
          <a:xfrm flipH="1" flipV="1">
            <a:off x="9392194" y="2893422"/>
            <a:ext cx="620486" cy="1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</p:cNvCxnSpPr>
          <p:nvPr/>
        </p:nvCxnSpPr>
        <p:spPr>
          <a:xfrm flipH="1" flipV="1">
            <a:off x="9341033" y="4181923"/>
            <a:ext cx="771797" cy="1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6"/>
          </p:cNvCxnSpPr>
          <p:nvPr/>
        </p:nvCxnSpPr>
        <p:spPr>
          <a:xfrm flipV="1">
            <a:off x="1826399" y="6108050"/>
            <a:ext cx="617256" cy="1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0895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564" y="734549"/>
            <a:ext cx="11029616" cy="1013800"/>
          </a:xfrm>
        </p:spPr>
        <p:txBody>
          <a:bodyPr/>
          <a:lstStyle/>
          <a:p>
            <a:r>
              <a:rPr lang="en-US" dirty="0"/>
              <a:t>From attribute to feature construction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979" y="1865914"/>
            <a:ext cx="4900180" cy="38282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186" y="2285999"/>
            <a:ext cx="5349793" cy="35257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71154" y="5811746"/>
            <a:ext cx="26478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292934"/>
                </a:solidFill>
                <a:latin typeface="Arial"/>
              </a:rPr>
              <a:t>(Raw product attributes)</a:t>
            </a:r>
          </a:p>
        </p:txBody>
      </p:sp>
      <p:sp>
        <p:nvSpPr>
          <p:cNvPr id="7" name="Rectangle 6"/>
          <p:cNvSpPr/>
          <p:nvPr/>
        </p:nvSpPr>
        <p:spPr>
          <a:xfrm>
            <a:off x="7140153" y="5785007"/>
            <a:ext cx="3159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292934"/>
                </a:solidFill>
                <a:latin typeface="Arial"/>
              </a:rPr>
              <a:t>(Attribute Matching Features</a:t>
            </a:r>
            <a:r>
              <a:rPr lang="en-US" dirty="0">
                <a:solidFill>
                  <a:srgbClr val="292934"/>
                </a:solidFill>
                <a:latin typeface="Arial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50672" y="6245165"/>
            <a:ext cx="6629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/>
              </a:rPr>
              <a:t>Information Gain </a:t>
            </a:r>
            <a:r>
              <a:rPr lang="en-US" sz="2000" dirty="0" err="1" smtClean="0">
                <a:solidFill>
                  <a:srgbClr val="FF0000"/>
                </a:solidFill>
                <a:latin typeface="Arial"/>
              </a:rPr>
              <a:t>w.r.t</a:t>
            </a:r>
            <a:r>
              <a:rPr lang="en-US" sz="2000" dirty="0">
                <a:solidFill>
                  <a:srgbClr val="FF0000"/>
                </a:solidFill>
                <a:latin typeface="Arial"/>
              </a:rPr>
              <a:t>. Click Rate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2893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in </a:t>
            </a:r>
            <a:r>
              <a:rPr lang="en-US" dirty="0" smtClean="0"/>
              <a:t>Feature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Are we done?  </a:t>
            </a:r>
            <a:r>
              <a:rPr lang="en-US" sz="2800" dirty="0" smtClean="0">
                <a:solidFill>
                  <a:srgbClr val="FF0000"/>
                </a:solidFill>
              </a:rPr>
              <a:t>NO!</a:t>
            </a:r>
          </a:p>
          <a:p>
            <a:pPr lvl="1"/>
            <a:r>
              <a:rPr lang="en-US" sz="2600" dirty="0" smtClean="0"/>
              <a:t>Balancing </a:t>
            </a:r>
            <a:r>
              <a:rPr lang="en-US" sz="2600" dirty="0"/>
              <a:t>of Relevance and </a:t>
            </a:r>
            <a:r>
              <a:rPr lang="en-US" sz="2600" dirty="0" smtClean="0"/>
              <a:t>Popularity</a:t>
            </a:r>
            <a:endParaRPr lang="en-US" sz="2600" dirty="0"/>
          </a:p>
          <a:p>
            <a:pPr lvl="1"/>
            <a:r>
              <a:rPr lang="en-US" sz="2600" dirty="0" smtClean="0"/>
              <a:t>Query </a:t>
            </a:r>
            <a:r>
              <a:rPr lang="en-US" sz="2600" dirty="0"/>
              <a:t>attribute </a:t>
            </a:r>
            <a:r>
              <a:rPr lang="en-US" sz="2600" dirty="0" smtClean="0"/>
              <a:t>sparsity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0106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 4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81494" y="3010719"/>
            <a:ext cx="76290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</a:rPr>
              <a:t>How well can LETOR methods </a:t>
            </a:r>
            <a:endParaRPr lang="en-US" sz="3200" b="1" dirty="0" smtClean="0">
              <a:solidFill>
                <a:srgbClr val="00B050"/>
              </a:solidFill>
            </a:endParaRPr>
          </a:p>
          <a:p>
            <a:pPr algn="ctr"/>
            <a:r>
              <a:rPr lang="en-US" sz="3200" b="1" dirty="0" smtClean="0">
                <a:solidFill>
                  <a:srgbClr val="00B050"/>
                </a:solidFill>
              </a:rPr>
              <a:t>optimize </a:t>
            </a:r>
            <a:r>
              <a:rPr lang="en-US" sz="3200" b="1" dirty="0">
                <a:solidFill>
                  <a:srgbClr val="00B050"/>
                </a:solidFill>
              </a:rPr>
              <a:t>the combination of </a:t>
            </a:r>
            <a:endParaRPr lang="en-US" sz="3200" b="1" dirty="0" smtClean="0">
              <a:solidFill>
                <a:srgbClr val="00B050"/>
              </a:solidFill>
            </a:endParaRPr>
          </a:p>
          <a:p>
            <a:pPr algn="ctr"/>
            <a:r>
              <a:rPr lang="en-US" sz="3200" b="1" dirty="0" smtClean="0">
                <a:solidFill>
                  <a:srgbClr val="00B050"/>
                </a:solidFill>
              </a:rPr>
              <a:t>relevance-based </a:t>
            </a:r>
            <a:r>
              <a:rPr lang="en-US" sz="3200" b="1" dirty="0">
                <a:solidFill>
                  <a:srgbClr val="00B050"/>
                </a:solidFill>
              </a:rPr>
              <a:t>vs popularity features?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4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Ranking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Given </a:t>
            </a:r>
            <a:r>
              <a:rPr lang="en-US" sz="2400" dirty="0"/>
              <a:t>a query q,  a catalog D </a:t>
            </a:r>
            <a:r>
              <a:rPr lang="en-US" sz="2400" dirty="0" smtClean="0"/>
              <a:t>(Millions of </a:t>
            </a:r>
            <a:r>
              <a:rPr lang="en-US" sz="2400" dirty="0"/>
              <a:t>products) and a search log </a:t>
            </a:r>
            <a:r>
              <a:rPr lang="en-US" sz="2400" dirty="0" smtClean="0"/>
              <a:t>L, return </a:t>
            </a:r>
            <a:r>
              <a:rPr lang="en-US" sz="2400" dirty="0"/>
              <a:t>the </a:t>
            </a:r>
            <a:r>
              <a:rPr lang="en-US" sz="2400" i="1" dirty="0"/>
              <a:t>optimal</a:t>
            </a:r>
            <a:r>
              <a:rPr lang="en-US" sz="2400" dirty="0"/>
              <a:t> ranked list </a:t>
            </a:r>
            <a:endParaRPr lang="en-US" sz="2400" dirty="0" smtClean="0"/>
          </a:p>
          <a:p>
            <a:r>
              <a:rPr lang="en-US" sz="2400" dirty="0" smtClean="0"/>
              <a:t>Optimality criteria:</a:t>
            </a:r>
          </a:p>
          <a:p>
            <a:pPr lvl="1"/>
            <a:r>
              <a:rPr lang="en-US" sz="2400" dirty="0" smtClean="0"/>
              <a:t>Clicks, cart adds, order </a:t>
            </a:r>
            <a:r>
              <a:rPr lang="en-US" sz="2400" dirty="0" err="1" smtClean="0"/>
              <a:t>etc</a:t>
            </a:r>
            <a:endParaRPr lang="en-US" sz="2400" dirty="0" smtClean="0"/>
          </a:p>
          <a:p>
            <a:pPr lvl="1"/>
            <a:r>
              <a:rPr lang="en-US" sz="2400" dirty="0" smtClean="0"/>
              <a:t>We’ll just call them utility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04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relevance-based vs popularity features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3792796"/>
            <a:ext cx="5047352" cy="1197216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35" y="2489957"/>
            <a:ext cx="5639027" cy="34258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0" y="5915818"/>
            <a:ext cx="121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Popularity: 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61466" y="591581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0.5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129751" y="591581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0.8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398036" y="591581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2943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 </a:t>
            </a:r>
            <a:r>
              <a:rPr lang="en-US" dirty="0" smtClean="0"/>
              <a:t>message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81192" y="3049908"/>
            <a:ext cx="111884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</a:t>
            </a:r>
            <a:endParaRPr lang="en-US" sz="2800" b="1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28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Popularity based features are indeed useful </a:t>
            </a:r>
            <a:endParaRPr lang="en-US" sz="2800" b="1" dirty="0" smtClean="0">
              <a:solidFill>
                <a:schemeClr val="accent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28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for </a:t>
            </a:r>
            <a:r>
              <a:rPr lang="en-US" sz="28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training a LETOR method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509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 </a:t>
            </a:r>
            <a:r>
              <a:rPr lang="en-US" dirty="0"/>
              <a:t>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1192" y="3036844"/>
            <a:ext cx="112779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</a:rPr>
              <a:t>How well can LETOR methods handle </a:t>
            </a:r>
            <a:endParaRPr lang="en-US" sz="3200" b="1" dirty="0" smtClean="0">
              <a:solidFill>
                <a:srgbClr val="00B050"/>
              </a:solidFill>
            </a:endParaRPr>
          </a:p>
          <a:p>
            <a:pPr algn="ctr"/>
            <a:r>
              <a:rPr lang="en-US" sz="3200" b="1" dirty="0" smtClean="0">
                <a:solidFill>
                  <a:srgbClr val="00B050"/>
                </a:solidFill>
              </a:rPr>
              <a:t>sparse </a:t>
            </a:r>
            <a:r>
              <a:rPr lang="en-US" sz="3200" b="1" dirty="0">
                <a:solidFill>
                  <a:srgbClr val="00B050"/>
                </a:solidFill>
              </a:rPr>
              <a:t>query </a:t>
            </a:r>
            <a:r>
              <a:rPr lang="en-US" sz="3200" b="1" dirty="0" smtClean="0">
                <a:solidFill>
                  <a:srgbClr val="00B050"/>
                </a:solidFill>
              </a:rPr>
              <a:t>attributes by exploiting query department?</a:t>
            </a:r>
            <a:endParaRPr lang="en-US" sz="3200" b="1" dirty="0">
              <a:solidFill>
                <a:srgbClr val="00B05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09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sparse query attributes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602" y="1957735"/>
            <a:ext cx="9566954" cy="449531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277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 </a:t>
            </a:r>
            <a:r>
              <a:rPr lang="en-US" dirty="0" smtClean="0"/>
              <a:t>message 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81192" y="3049908"/>
            <a:ext cx="111884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Selectively using a subset of features to avoid sparsity during training </a:t>
            </a:r>
            <a:r>
              <a:rPr lang="en-US" sz="32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LETOR </a:t>
            </a:r>
            <a:r>
              <a:rPr lang="en-US" sz="32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methods is beneficial.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8704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586064"/>
          </a:xfrm>
        </p:spPr>
        <p:txBody>
          <a:bodyPr>
            <a:noAutofit/>
          </a:bodyPr>
          <a:lstStyle/>
          <a:p>
            <a:r>
              <a:rPr lang="en-US" sz="2000" b="1" dirty="0" err="1">
                <a:solidFill>
                  <a:schemeClr val="accent1">
                    <a:lumMod val="75000"/>
                    <a:lumOff val="25000"/>
                  </a:schemeClr>
                </a:solidFill>
              </a:rPr>
              <a:t>LambdaMART</a:t>
            </a:r>
            <a:r>
              <a:rPr lang="en-US" sz="20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 seems to be the best</a:t>
            </a:r>
          </a:p>
          <a:p>
            <a:r>
              <a:rPr lang="en-US" sz="20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Click rate is the easiest </a:t>
            </a:r>
            <a:r>
              <a:rPr lang="en-US" sz="20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, Add-to-cart is the hardest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Order </a:t>
            </a:r>
            <a:r>
              <a:rPr lang="en-US" sz="20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rate is the most robust training </a:t>
            </a:r>
            <a:r>
              <a:rPr lang="en-US" sz="20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objective, followed by Click rate</a:t>
            </a:r>
            <a:endParaRPr lang="en-US" sz="2000" b="1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Initially use click rate, then switch to order rate eventually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Crowd-sourcing relevance labels is unreliable  </a:t>
            </a:r>
            <a:endParaRPr lang="en-US" sz="2000" b="1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Popularity based features are </a:t>
            </a:r>
            <a:r>
              <a:rPr lang="en-US" sz="20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useful for </a:t>
            </a:r>
            <a:r>
              <a:rPr lang="en-US" sz="20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training a LETOR </a:t>
            </a:r>
            <a:r>
              <a:rPr lang="en-US" sz="20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method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Avoiding </a:t>
            </a:r>
            <a:r>
              <a:rPr lang="en-US" sz="20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sparsity during training </a:t>
            </a:r>
            <a:r>
              <a:rPr lang="en-US" sz="2000" b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using department information is </a:t>
            </a:r>
            <a:r>
              <a:rPr lang="en-US" sz="2000" b="1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beneficial.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7387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000250"/>
            <a:ext cx="11029615" cy="460057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E-COM specific directions: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hat </a:t>
            </a:r>
            <a:r>
              <a:rPr lang="en-US" dirty="0"/>
              <a:t>is the best way to </a:t>
            </a:r>
            <a:r>
              <a:rPr lang="en-US" dirty="0" smtClean="0"/>
              <a:t>combine different </a:t>
            </a:r>
            <a:r>
              <a:rPr lang="en-US" dirty="0"/>
              <a:t>feedback </a:t>
            </a:r>
            <a:r>
              <a:rPr lang="en-US" dirty="0" smtClean="0"/>
              <a:t>signals?</a:t>
            </a:r>
          </a:p>
          <a:p>
            <a:pPr lvl="1"/>
            <a:r>
              <a:rPr lang="en-US" dirty="0" smtClean="0"/>
              <a:t>Classify general vs specific queries and train different rankers for them</a:t>
            </a:r>
          </a:p>
          <a:p>
            <a:r>
              <a:rPr lang="en-US" dirty="0" smtClean="0"/>
              <a:t>General directions:</a:t>
            </a:r>
          </a:p>
          <a:p>
            <a:pPr lvl="1"/>
            <a:r>
              <a:rPr lang="en-US" dirty="0"/>
              <a:t>Presence of Uncertain </a:t>
            </a:r>
            <a:r>
              <a:rPr lang="en-US" dirty="0" smtClean="0"/>
              <a:t>features </a:t>
            </a:r>
            <a:endParaRPr lang="en-US" dirty="0"/>
          </a:p>
          <a:p>
            <a:pPr lvl="1"/>
            <a:r>
              <a:rPr lang="en-US" dirty="0"/>
              <a:t>Correlated </a:t>
            </a:r>
            <a:r>
              <a:rPr lang="en-US" dirty="0" smtClean="0"/>
              <a:t>features</a:t>
            </a:r>
            <a:endParaRPr lang="en-US" dirty="0"/>
          </a:p>
          <a:p>
            <a:pPr lvl="1"/>
            <a:r>
              <a:rPr lang="en-US" dirty="0"/>
              <a:t>Data quality issues </a:t>
            </a:r>
          </a:p>
          <a:p>
            <a:pPr lvl="1"/>
            <a:r>
              <a:rPr lang="en-US" dirty="0" smtClean="0"/>
              <a:t>Query sparsity</a:t>
            </a:r>
          </a:p>
          <a:p>
            <a:pPr lvl="1"/>
            <a:r>
              <a:rPr lang="en-US" dirty="0" smtClean="0"/>
              <a:t>High </a:t>
            </a:r>
            <a:r>
              <a:rPr lang="en-US" dirty="0"/>
              <a:t>variance in browsing </a:t>
            </a:r>
            <a:r>
              <a:rPr lang="en-US" dirty="0" smtClean="0"/>
              <a:t>depth: </a:t>
            </a:r>
            <a:r>
              <a:rPr lang="en-US" dirty="0"/>
              <a:t>adaptive cutoff in </a:t>
            </a:r>
            <a:r>
              <a:rPr lang="en-US" dirty="0" smtClean="0"/>
              <a:t>NDCG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614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1" y="1851884"/>
            <a:ext cx="11029615" cy="1291366"/>
          </a:xfrm>
        </p:spPr>
        <p:txBody>
          <a:bodyPr/>
          <a:lstStyle/>
          <a:p>
            <a:r>
              <a:rPr lang="en-US" dirty="0" smtClean="0"/>
              <a:t>For further information, please visit my </a:t>
            </a:r>
            <a:r>
              <a:rPr lang="en-US" dirty="0"/>
              <a:t>page:  https://</a:t>
            </a:r>
            <a:r>
              <a:rPr lang="en-US" dirty="0" err="1"/>
              <a:t>sites.google.com</a:t>
            </a:r>
            <a:r>
              <a:rPr lang="en-US" dirty="0"/>
              <a:t>/site/kantishubhra006/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0" y="2629049"/>
            <a:ext cx="5781506" cy="35530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82" y="2629048"/>
            <a:ext cx="4628927" cy="35531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230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RANK (LETOR)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4071" y="2146687"/>
            <a:ext cx="5062386" cy="367830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Given a query (q) and a document (d), learn how relevant the document is </a:t>
            </a:r>
            <a:r>
              <a:rPr lang="en-US" dirty="0" err="1" smtClean="0"/>
              <a:t>w.r.t</a:t>
            </a:r>
            <a:r>
              <a:rPr lang="en-US" dirty="0" smtClean="0"/>
              <a:t>. the query</a:t>
            </a:r>
          </a:p>
          <a:p>
            <a:r>
              <a:rPr lang="en-US" dirty="0" smtClean="0"/>
              <a:t>Learn a function: Relevance(</a:t>
            </a:r>
            <a:r>
              <a:rPr lang="en-US" dirty="0" err="1" smtClean="0"/>
              <a:t>q,d</a:t>
            </a:r>
            <a:r>
              <a:rPr lang="en-US" dirty="0" smtClean="0"/>
              <a:t>)</a:t>
            </a:r>
          </a:p>
          <a:p>
            <a:r>
              <a:rPr lang="en-US" dirty="0" smtClean="0"/>
              <a:t>Sort products according to the score</a:t>
            </a:r>
          </a:p>
          <a:p>
            <a:r>
              <a:rPr lang="en-US" dirty="0" smtClean="0"/>
              <a:t>Popular approaches: </a:t>
            </a:r>
          </a:p>
          <a:p>
            <a:pPr lvl="1"/>
            <a:r>
              <a:rPr lang="en-US" dirty="0" err="1" smtClean="0"/>
              <a:t>LambdaMART</a:t>
            </a:r>
            <a:endParaRPr lang="en-US" dirty="0" smtClean="0"/>
          </a:p>
          <a:p>
            <a:pPr lvl="1"/>
            <a:r>
              <a:rPr lang="en-US" dirty="0" err="1" smtClean="0"/>
              <a:t>AdaRank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RankNet</a:t>
            </a:r>
            <a:endParaRPr lang="en-US" dirty="0"/>
          </a:p>
        </p:txBody>
      </p:sp>
      <p:sp>
        <p:nvSpPr>
          <p:cNvPr id="4" name="Diamond 3"/>
          <p:cNvSpPr/>
          <p:nvPr/>
        </p:nvSpPr>
        <p:spPr>
          <a:xfrm>
            <a:off x="7800987" y="3314702"/>
            <a:ext cx="2243138" cy="1342274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Scoring function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57920" y="2543174"/>
            <a:ext cx="1343026" cy="6564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Query (q)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33493" y="4758204"/>
            <a:ext cx="1343026" cy="6564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Document (d)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Elbow Connector 10"/>
          <p:cNvCxnSpPr>
            <a:stCxn id="5" idx="3"/>
            <a:endCxn id="4" idx="0"/>
          </p:cNvCxnSpPr>
          <p:nvPr/>
        </p:nvCxnSpPr>
        <p:spPr>
          <a:xfrm>
            <a:off x="7400946" y="2871411"/>
            <a:ext cx="1521610" cy="443291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3"/>
            <a:endCxn id="4" idx="2"/>
          </p:cNvCxnSpPr>
          <p:nvPr/>
        </p:nvCxnSpPr>
        <p:spPr>
          <a:xfrm flipV="1">
            <a:off x="7476519" y="4656976"/>
            <a:ext cx="1446037" cy="429465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4" idx="3"/>
            <a:endCxn id="24" idx="1"/>
          </p:cNvCxnSpPr>
          <p:nvPr/>
        </p:nvCxnSpPr>
        <p:spPr>
          <a:xfrm>
            <a:off x="10044125" y="3985839"/>
            <a:ext cx="6715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0715634" y="3657602"/>
            <a:ext cx="1166637" cy="6564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Relevance (</a:t>
            </a:r>
            <a:r>
              <a:rPr lang="en-US" dirty="0" err="1" smtClean="0">
                <a:solidFill>
                  <a:schemeClr val="tx1"/>
                </a:solidFill>
              </a:rPr>
              <a:t>q,d</a:t>
            </a:r>
            <a:r>
              <a:rPr lang="en-US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421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research question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apply LETOR for E-com search?</a:t>
            </a:r>
          </a:p>
          <a:p>
            <a:pPr lvl="1"/>
            <a:r>
              <a:rPr lang="en-US" dirty="0" smtClean="0"/>
              <a:t>Which method works the best for E-com?</a:t>
            </a:r>
          </a:p>
          <a:p>
            <a:pPr lvl="1"/>
            <a:r>
              <a:rPr lang="en-US" dirty="0"/>
              <a:t>How to create labels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do we generate features?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9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Relevance </a:t>
            </a:r>
            <a:r>
              <a:rPr lang="en-US" dirty="0" smtClean="0"/>
              <a:t>Label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137" y="2116182"/>
            <a:ext cx="11273246" cy="4140927"/>
          </a:xfrm>
        </p:spPr>
        <p:txBody>
          <a:bodyPr>
            <a:normAutofit/>
          </a:bodyPr>
          <a:lstStyle/>
          <a:p>
            <a:r>
              <a:rPr lang="en-US" dirty="0"/>
              <a:t>U</a:t>
            </a:r>
            <a:r>
              <a:rPr lang="en-US" dirty="0" smtClean="0"/>
              <a:t>tility of a product to a query</a:t>
            </a:r>
            <a:endParaRPr lang="en-US" dirty="0"/>
          </a:p>
          <a:p>
            <a:r>
              <a:rPr lang="en-US" dirty="0" smtClean="0"/>
              <a:t>Multiple Engagement signals</a:t>
            </a:r>
          </a:p>
          <a:p>
            <a:pPr lvl="1"/>
            <a:r>
              <a:rPr lang="en-US" dirty="0" smtClean="0"/>
              <a:t>Clicks</a:t>
            </a:r>
          </a:p>
          <a:p>
            <a:pPr lvl="1"/>
            <a:r>
              <a:rPr lang="en-US" dirty="0" smtClean="0"/>
              <a:t>Add-to-Cart</a:t>
            </a:r>
          </a:p>
          <a:p>
            <a:pPr lvl="1"/>
            <a:r>
              <a:rPr lang="en-US" dirty="0" smtClean="0"/>
              <a:t>Orders</a:t>
            </a:r>
          </a:p>
          <a:p>
            <a:pPr lvl="1"/>
            <a:r>
              <a:rPr lang="en-US" dirty="0" smtClean="0"/>
              <a:t>Revenue etc.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934" y="2388667"/>
            <a:ext cx="2333222" cy="9818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891" y="2541980"/>
            <a:ext cx="3317005" cy="13268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902" y="3598002"/>
            <a:ext cx="2217254" cy="22415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317" y="3848691"/>
            <a:ext cx="1740152" cy="1740152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Relevance judgments from user feedback signals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947382"/>
            <a:ext cx="11029615" cy="3678303"/>
          </a:xfrm>
        </p:spPr>
        <p:txBody>
          <a:bodyPr/>
          <a:lstStyle/>
          <a:p>
            <a:r>
              <a:rPr lang="en-US" dirty="0"/>
              <a:t>Perceived </a:t>
            </a:r>
            <a:r>
              <a:rPr lang="en-US" dirty="0" smtClean="0"/>
              <a:t>Utility </a:t>
            </a:r>
            <a:r>
              <a:rPr lang="en-US" dirty="0"/>
              <a:t>of </a:t>
            </a:r>
            <a:r>
              <a:rPr lang="en-US" dirty="0" smtClean="0"/>
              <a:t>Search </a:t>
            </a:r>
            <a:r>
              <a:rPr lang="en-US" dirty="0"/>
              <a:t>results (Click </a:t>
            </a:r>
            <a:r>
              <a:rPr lang="en-US" dirty="0" smtClean="0"/>
              <a:t>Through </a:t>
            </a:r>
            <a:r>
              <a:rPr lang="en-US" dirty="0"/>
              <a:t>R</a:t>
            </a:r>
            <a:r>
              <a:rPr lang="en-US" dirty="0" smtClean="0"/>
              <a:t>ate</a:t>
            </a:r>
            <a:r>
              <a:rPr lang="en-US" dirty="0"/>
              <a:t>) </a:t>
            </a:r>
          </a:p>
          <a:p>
            <a:r>
              <a:rPr lang="en-US" dirty="0"/>
              <a:t>Perceived </a:t>
            </a:r>
            <a:r>
              <a:rPr lang="en-US" dirty="0" smtClean="0"/>
              <a:t>Utility </a:t>
            </a:r>
            <a:r>
              <a:rPr lang="en-US" dirty="0"/>
              <a:t>of the </a:t>
            </a:r>
            <a:r>
              <a:rPr lang="en-US" dirty="0" smtClean="0"/>
              <a:t>Product Page </a:t>
            </a:r>
            <a:r>
              <a:rPr lang="en-US" dirty="0"/>
              <a:t>(</a:t>
            </a:r>
            <a:r>
              <a:rPr lang="en-US" dirty="0" smtClean="0"/>
              <a:t>Add-to-Cart </a:t>
            </a:r>
            <a:r>
              <a:rPr lang="en-US" dirty="0"/>
              <a:t>R</a:t>
            </a:r>
            <a:r>
              <a:rPr lang="en-US" dirty="0" smtClean="0"/>
              <a:t>atio</a:t>
            </a:r>
            <a:r>
              <a:rPr lang="en-US" dirty="0"/>
              <a:t>) </a:t>
            </a:r>
          </a:p>
          <a:p>
            <a:r>
              <a:rPr lang="en-US" dirty="0"/>
              <a:t>Overall </a:t>
            </a:r>
            <a:r>
              <a:rPr lang="en-US" dirty="0" smtClean="0"/>
              <a:t>User </a:t>
            </a:r>
            <a:r>
              <a:rPr lang="en-US" dirty="0"/>
              <a:t>S</a:t>
            </a:r>
            <a:r>
              <a:rPr lang="en-US" dirty="0" smtClean="0"/>
              <a:t>atisfaction </a:t>
            </a:r>
            <a:r>
              <a:rPr lang="en-US" dirty="0"/>
              <a:t>(Order </a:t>
            </a:r>
            <a:r>
              <a:rPr lang="en-US" dirty="0" smtClean="0"/>
              <a:t>Rate</a:t>
            </a:r>
            <a:r>
              <a:rPr lang="en-US" dirty="0"/>
              <a:t>) </a:t>
            </a:r>
          </a:p>
          <a:p>
            <a:r>
              <a:rPr lang="en-US" dirty="0"/>
              <a:t>Business </a:t>
            </a:r>
            <a:r>
              <a:rPr lang="en-US" dirty="0" smtClean="0"/>
              <a:t>Value </a:t>
            </a:r>
            <a:r>
              <a:rPr lang="en-US" dirty="0"/>
              <a:t>(Revenue </a:t>
            </a:r>
            <a:r>
              <a:rPr lang="en-US" dirty="0" smtClean="0"/>
              <a:t>Rate</a:t>
            </a:r>
            <a:r>
              <a:rPr lang="en-US" dirty="0"/>
              <a:t>) 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035" y="4069902"/>
            <a:ext cx="1428689" cy="601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842" y="4193715"/>
            <a:ext cx="2031083" cy="8124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164" y="5016165"/>
            <a:ext cx="1357678" cy="13725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614" y="5159650"/>
            <a:ext cx="1065537" cy="10655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5006148"/>
            <a:ext cx="6989817" cy="1554452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585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Relevance label creation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each objective, compute relevance </a:t>
            </a:r>
            <a:r>
              <a:rPr lang="en-US" dirty="0"/>
              <a:t>ratings </a:t>
            </a:r>
            <a:r>
              <a:rPr lang="en-US" dirty="0" smtClean="0"/>
              <a:t>by:</a:t>
            </a:r>
          </a:p>
          <a:p>
            <a:pPr lvl="1"/>
            <a:r>
              <a:rPr lang="en-US" dirty="0"/>
              <a:t>normalizing </a:t>
            </a:r>
            <a:r>
              <a:rPr lang="en-US" dirty="0" smtClean="0"/>
              <a:t>the objective value by its max</a:t>
            </a:r>
          </a:p>
          <a:p>
            <a:pPr lvl="1"/>
            <a:r>
              <a:rPr lang="en-US" dirty="0"/>
              <a:t>discretizing to a 5 point integer scale (0 − 4) </a:t>
            </a:r>
          </a:p>
          <a:p>
            <a:pPr lvl="1"/>
            <a:r>
              <a:rPr lang="en-US" dirty="0" smtClean="0"/>
              <a:t>0 means non-relevant</a:t>
            </a:r>
          </a:p>
          <a:p>
            <a:pPr lvl="1"/>
            <a:r>
              <a:rPr lang="en-US" dirty="0" smtClean="0"/>
              <a:t>4 means highly relevant</a:t>
            </a:r>
            <a:endParaRPr lang="en-US" dirty="0"/>
          </a:p>
          <a:p>
            <a:pPr lvl="1"/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384" y="4833938"/>
            <a:ext cx="4629149" cy="89293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06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Relevance </a:t>
            </a:r>
            <a:r>
              <a:rPr lang="en-US" dirty="0" smtClean="0"/>
              <a:t>Label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137" y="2116182"/>
            <a:ext cx="11273246" cy="4140927"/>
          </a:xfrm>
        </p:spPr>
        <p:txBody>
          <a:bodyPr>
            <a:normAutofit/>
          </a:bodyPr>
          <a:lstStyle/>
          <a:p>
            <a:r>
              <a:rPr lang="en-US" dirty="0" smtClean="0"/>
              <a:t>Web search studies have used Crowd-sourcing to generate relevance labels</a:t>
            </a:r>
          </a:p>
          <a:p>
            <a:pPr lvl="1"/>
            <a:r>
              <a:rPr lang="en-US" dirty="0" smtClean="0"/>
              <a:t>Unsuitable for E-com search (Revisit Later!)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07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794</TotalTime>
  <Words>993</Words>
  <Application>Microsoft Macintosh PowerPoint</Application>
  <PresentationFormat>Widescreen</PresentationFormat>
  <Paragraphs>224</Paragraphs>
  <Slides>37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Calibri</vt:lpstr>
      <vt:lpstr>Gill Sans MT</vt:lpstr>
      <vt:lpstr>LinLibertineT</vt:lpstr>
      <vt:lpstr>Wingdings 2</vt:lpstr>
      <vt:lpstr>Arial</vt:lpstr>
      <vt:lpstr>Dividend</vt:lpstr>
      <vt:lpstr>On Application of Learning to Rank  for E-Commerce Search</vt:lpstr>
      <vt:lpstr>E-Commerce (ECOM) Search</vt:lpstr>
      <vt:lpstr>The Ranking Problem</vt:lpstr>
      <vt:lpstr>Learning to RANK (LETOR)</vt:lpstr>
      <vt:lpstr>High level research question </vt:lpstr>
      <vt:lpstr>Relevance Label generation</vt:lpstr>
      <vt:lpstr>Relevance judgments from user feedback signals</vt:lpstr>
      <vt:lpstr> Relevance label creation</vt:lpstr>
      <vt:lpstr>Relevance Label generation</vt:lpstr>
      <vt:lpstr>Research question I</vt:lpstr>
      <vt:lpstr>Experimental Design: Dataset</vt:lpstr>
      <vt:lpstr>Experimental Design:  LETOR Approaches for evaluation</vt:lpstr>
      <vt:lpstr>BENCHMARK STUDY</vt:lpstr>
      <vt:lpstr>takeaway message 1</vt:lpstr>
      <vt:lpstr>Research question 2</vt:lpstr>
      <vt:lpstr>Cross Objective Learning Experiments</vt:lpstr>
      <vt:lpstr>takeaway message 2</vt:lpstr>
      <vt:lpstr>Research question 3</vt:lpstr>
      <vt:lpstr>Reliability of crowd judgement</vt:lpstr>
      <vt:lpstr>The problem with crowdsourcing</vt:lpstr>
      <vt:lpstr>The problem with crowdsourcing</vt:lpstr>
      <vt:lpstr>The problem with crowdsourcing</vt:lpstr>
      <vt:lpstr>The problem with crowdsourcing</vt:lpstr>
      <vt:lpstr>takeaway message 3</vt:lpstr>
      <vt:lpstr>Features</vt:lpstr>
      <vt:lpstr>From attribute to feature construction</vt:lpstr>
      <vt:lpstr>From attribute to feature construction</vt:lpstr>
      <vt:lpstr>Challenges in Feature representation</vt:lpstr>
      <vt:lpstr>Research question 4</vt:lpstr>
      <vt:lpstr>relevance-based vs popularity features</vt:lpstr>
      <vt:lpstr>takeaway message 4</vt:lpstr>
      <vt:lpstr>Research question 5</vt:lpstr>
      <vt:lpstr>sparse query attributes</vt:lpstr>
      <vt:lpstr>takeaway message 5</vt:lpstr>
      <vt:lpstr>Conclusions</vt:lpstr>
      <vt:lpstr>Future directions</vt:lpstr>
      <vt:lpstr>Questions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Application of Learning to Rank  for E-Commerce Search</dc:title>
  <dc:creator>Karmaker Santu, Shubhra Kanti</dc:creator>
  <cp:lastModifiedBy>Karmaker Santu, Shubhra Kanti</cp:lastModifiedBy>
  <cp:revision>368</cp:revision>
  <dcterms:created xsi:type="dcterms:W3CDTF">2017-08-04T21:30:51Z</dcterms:created>
  <dcterms:modified xsi:type="dcterms:W3CDTF">2017-08-09T08:00:53Z</dcterms:modified>
</cp:coreProperties>
</file>

<file path=docProps/thumbnail.jpeg>
</file>